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4" r:id="rId2"/>
    <p:sldId id="261" r:id="rId3"/>
  </p:sldIdLst>
  <p:sldSz cx="6858000" cy="9906000" type="A4"/>
  <p:notesSz cx="673576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CCFF"/>
    <a:srgbClr val="25C6FF"/>
    <a:srgbClr val="66FFFF"/>
    <a:srgbClr val="00FFFF"/>
    <a:srgbClr val="FF66CC"/>
    <a:srgbClr val="FF99FF"/>
    <a:srgbClr val="99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26"/>
    <p:restoredTop sz="94660"/>
  </p:normalViewPr>
  <p:slideViewPr>
    <p:cSldViewPr>
      <p:cViewPr varScale="1">
        <p:scale>
          <a:sx n="74" d="100"/>
          <a:sy n="74" d="100"/>
        </p:scale>
        <p:origin x="3468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7"/>
            <a:ext cx="2918831" cy="493240"/>
          </a:xfrm>
          <a:prstGeom prst="rect">
            <a:avLst/>
          </a:prstGeom>
        </p:spPr>
        <p:txBody>
          <a:bodyPr vert="horz" lIns="90264" tIns="45137" rIns="90264" bIns="4513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8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7"/>
            <a:ext cx="2918831" cy="493240"/>
          </a:xfrm>
          <a:prstGeom prst="rect">
            <a:avLst/>
          </a:prstGeom>
        </p:spPr>
        <p:txBody>
          <a:bodyPr vert="horz" lIns="90264" tIns="45137" rIns="90264" bIns="45137" rtlCol="0"/>
          <a:lstStyle>
            <a:lvl1pPr algn="r">
              <a:defRPr sz="1200"/>
            </a:lvl1pPr>
          </a:lstStyle>
          <a:p>
            <a:fld id="{2DC1C44B-EBBF-446A-81B4-647525EE9F02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1109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377853"/>
            <a:ext cx="2918831" cy="493239"/>
          </a:xfrm>
          <a:prstGeom prst="rect">
            <a:avLst/>
          </a:prstGeom>
        </p:spPr>
        <p:txBody>
          <a:bodyPr vert="horz" lIns="90264" tIns="45137" rIns="90264" bIns="4513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10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7853"/>
            <a:ext cx="2918831" cy="493239"/>
          </a:xfrm>
          <a:prstGeom prst="rect">
            <a:avLst/>
          </a:prstGeom>
        </p:spPr>
        <p:txBody>
          <a:bodyPr vert="horz" lIns="90264" tIns="45137" rIns="90264" bIns="45137" rtlCol="0" anchor="b"/>
          <a:lstStyle>
            <a:lvl1pPr algn="r">
              <a:defRPr sz="1200"/>
            </a:lvl1pPr>
          </a:lstStyle>
          <a:p>
            <a:fld id="{31B7257E-8DD8-4B15-9CAB-4706D8270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012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7"/>
            <a:ext cx="2918831" cy="493240"/>
          </a:xfrm>
          <a:prstGeom prst="rect">
            <a:avLst/>
          </a:prstGeom>
        </p:spPr>
        <p:txBody>
          <a:bodyPr vert="horz" lIns="90264" tIns="45137" rIns="90264" bIns="4513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7"/>
            <a:ext cx="2918831" cy="493240"/>
          </a:xfrm>
          <a:prstGeom prst="rect">
            <a:avLst/>
          </a:prstGeom>
        </p:spPr>
        <p:txBody>
          <a:bodyPr vert="horz" lIns="90264" tIns="45137" rIns="90264" bIns="45137" rtlCol="0"/>
          <a:lstStyle>
            <a:lvl1pPr algn="r">
              <a:defRPr sz="1200"/>
            </a:lvl1pPr>
          </a:lstStyle>
          <a:p>
            <a:fld id="{23F039B3-2DEC-4C8B-AA25-1A01E116232F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1363"/>
            <a:ext cx="2560637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64" tIns="45137" rIns="90264" bIns="45137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9722"/>
            <a:ext cx="5388610" cy="4442305"/>
          </a:xfrm>
          <a:prstGeom prst="rect">
            <a:avLst/>
          </a:prstGeom>
        </p:spPr>
        <p:txBody>
          <a:bodyPr vert="horz" lIns="90264" tIns="45137" rIns="90264" bIns="4513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7853"/>
            <a:ext cx="2918831" cy="493239"/>
          </a:xfrm>
          <a:prstGeom prst="rect">
            <a:avLst/>
          </a:prstGeom>
        </p:spPr>
        <p:txBody>
          <a:bodyPr vert="horz" lIns="90264" tIns="45137" rIns="90264" bIns="4513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7853"/>
            <a:ext cx="2918831" cy="493239"/>
          </a:xfrm>
          <a:prstGeom prst="rect">
            <a:avLst/>
          </a:prstGeom>
        </p:spPr>
        <p:txBody>
          <a:bodyPr vert="horz" lIns="90264" tIns="45137" rIns="90264" bIns="45137" rtlCol="0" anchor="b"/>
          <a:lstStyle>
            <a:lvl1pPr algn="r">
              <a:defRPr sz="1200"/>
            </a:lvl1pPr>
          </a:lstStyle>
          <a:p>
            <a:fld id="{3418DC0E-B8E8-4FE8-8213-909E30E2D6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568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18DC0E-B8E8-4FE8-8213-909E30E2D63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171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B3A5-7AD6-485C-ACF8-0348BC8CDBE6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08DB-F6AD-40E8-A0AE-6557E4499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0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B3A5-7AD6-485C-ACF8-0348BC8CDBE6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08DB-F6AD-40E8-A0AE-6557E4499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054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B3A5-7AD6-485C-ACF8-0348BC8CDBE6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08DB-F6AD-40E8-A0AE-6557E4499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08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B3A5-7AD6-485C-ACF8-0348BC8CDBE6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08DB-F6AD-40E8-A0AE-6557E4499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102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B3A5-7AD6-485C-ACF8-0348BC8CDBE6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08DB-F6AD-40E8-A0AE-6557E4499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590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B3A5-7AD6-485C-ACF8-0348BC8CDBE6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08DB-F6AD-40E8-A0AE-6557E4499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722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B3A5-7AD6-485C-ACF8-0348BC8CDBE6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08DB-F6AD-40E8-A0AE-6557E4499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613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B3A5-7AD6-485C-ACF8-0348BC8CDBE6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08DB-F6AD-40E8-A0AE-6557E4499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851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B3A5-7AD6-485C-ACF8-0348BC8CDBE6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08DB-F6AD-40E8-A0AE-6557E4499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0131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B3A5-7AD6-485C-ACF8-0348BC8CDBE6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08DB-F6AD-40E8-A0AE-6557E4499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979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B3A5-7AD6-485C-ACF8-0348BC8CDBE6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08DB-F6AD-40E8-A0AE-6557E4499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208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8B3A5-7AD6-485C-ACF8-0348BC8CDBE6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908DB-F6AD-40E8-A0AE-6557E4499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735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右矢印 13"/>
          <p:cNvSpPr/>
          <p:nvPr/>
        </p:nvSpPr>
        <p:spPr>
          <a:xfrm>
            <a:off x="409984" y="8335264"/>
            <a:ext cx="2043670" cy="772253"/>
          </a:xfrm>
          <a:prstGeom prst="rightArrow">
            <a:avLst/>
          </a:prstGeom>
          <a:solidFill>
            <a:srgbClr val="00B0F0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3" name="テキスト ボックス 4"/>
          <p:cNvSpPr txBox="1"/>
          <p:nvPr/>
        </p:nvSpPr>
        <p:spPr>
          <a:xfrm>
            <a:off x="180628" y="483559"/>
            <a:ext cx="6517339" cy="399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solidFill>
                  <a:srgbClr val="0066FF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令和６年度第２期　旭川市子育て</a:t>
            </a:r>
            <a:r>
              <a:rPr lang="ja-JP" altLang="en-US" sz="2000" dirty="0">
                <a:solidFill>
                  <a:srgbClr val="0066FF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支援員</a:t>
            </a:r>
            <a:r>
              <a:rPr lang="ja-JP" altLang="en-US" dirty="0">
                <a:solidFill>
                  <a:srgbClr val="0066FF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研修　受講申込書</a:t>
            </a:r>
            <a:endParaRPr lang="en-US" altLang="ja-JP" dirty="0">
              <a:solidFill>
                <a:srgbClr val="0066FF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14" name="角丸四角形 6"/>
          <p:cNvSpPr/>
          <p:nvPr/>
        </p:nvSpPr>
        <p:spPr>
          <a:xfrm>
            <a:off x="188640" y="124653"/>
            <a:ext cx="3888431" cy="307765"/>
          </a:xfrm>
          <a:prstGeom prst="roundRect">
            <a:avLst/>
          </a:prstGeom>
          <a:solidFill>
            <a:srgbClr val="FFCCFF"/>
          </a:solidFill>
          <a:ln w="15875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申込受付期間：1</a:t>
            </a:r>
            <a:r>
              <a:rPr lang="en-US" altLang="ja-JP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en-US" altLang="ja-JP" sz="1400" b="1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/8</a:t>
            </a:r>
            <a:r>
              <a:rPr lang="ja-JP" altLang="en-US" sz="1400" b="1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（金）～12</a:t>
            </a:r>
            <a:r>
              <a:rPr lang="en-US" altLang="ja-JP" sz="1400" b="1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/3(火</a:t>
            </a:r>
            <a:r>
              <a:rPr lang="ja-JP" altLang="en-US" sz="1400" b="1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sz="1400" b="1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1115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211527"/>
              </p:ext>
            </p:extLst>
          </p:nvPr>
        </p:nvGraphicFramePr>
        <p:xfrm>
          <a:off x="377218" y="1199627"/>
          <a:ext cx="6222044" cy="5484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2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9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18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8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14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ふりがな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性　　　別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7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氏　　　名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男　　・　　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0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生年月日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昭和　・　平成　　　　　年　　　　月　　　　日生　（　　　　歳）　　　</a:t>
                      </a:r>
                      <a:r>
                        <a:rPr kumimoji="1" lang="ja-JP" altLang="en-US" sz="900" dirty="0"/>
          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修了証の発行等に必要です。</a:t>
                      </a:r>
                      <a:endParaRPr kumimoji="1" lang="en-US" altLang="ja-JP" sz="8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8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正確に記入してください。</a:t>
                      </a:r>
                      <a:endParaRPr kumimoji="1" lang="en-US" altLang="ja-JP" sz="8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1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住　　　所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〒　　　　　－　　　　</a:t>
                      </a:r>
                      <a:endParaRPr kumimoji="1" lang="en-US" altLang="ja-JP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9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北海道</a:t>
                      </a:r>
                      <a:r>
                        <a:rPr kumimoji="1" lang="ja-JP" altLang="en-US" sz="900" strike="sngStrike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旭川市</a:t>
                      </a:r>
                      <a:r>
                        <a:rPr kumimoji="1" lang="ja-JP" altLang="en-US" sz="900" strike="noStrike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東川町</a:t>
                      </a:r>
                      <a:endParaRPr kumimoji="1" lang="en-US" altLang="ja-JP" sz="900" strike="noStrike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endParaRPr kumimoji="1" lang="en-US" altLang="ja-JP" sz="900" dirty="0"/>
                    </a:p>
                    <a:p>
                      <a:pPr algn="l"/>
                      <a:endParaRPr kumimoji="1" lang="en-US" altLang="ja-JP" sz="900" dirty="0"/>
                    </a:p>
                    <a:p>
                      <a:pPr algn="l"/>
                      <a:r>
                        <a:rPr kumimoji="1" lang="en-US" altLang="ja-JP" sz="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旭川市民以外の方は、お住まいの自治体に申込可能かどうかをお問い合わせの上、お住まいの自治体に</a:t>
                      </a:r>
                      <a:endParaRPr kumimoji="1" lang="en-US" altLang="ja-JP" sz="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受講申込書を提出してください。（旭川市と協定を締結している自治体のみ申込が可能です。）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受講票及び修了証書の送付宛先になりますので、番地まで正確に記入してください。</a:t>
                      </a:r>
                      <a:endParaRPr kumimoji="1" lang="en-US" altLang="ja-JP" sz="8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8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電話番号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/>
                        <a:t>自宅　／　携帯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7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事務局から問い合わせることがありますので、日中に連絡のつく番号を記入してください。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9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勤 務</a:t>
                      </a:r>
                      <a:r>
                        <a:rPr kumimoji="1" lang="ja-JP" altLang="en-US" sz="900" baseline="0" dirty="0"/>
                        <a:t> </a:t>
                      </a:r>
                      <a:r>
                        <a:rPr kumimoji="1" lang="ja-JP" altLang="en-US" sz="900" dirty="0"/>
                        <a:t>先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093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 dirty="0"/>
                        <a:t>受講希望理由</a:t>
                      </a:r>
                    </a:p>
                  </a:txBody>
                  <a:tcPr anchor="ctr"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900" dirty="0"/>
                    </a:p>
                  </a:txBody>
                  <a:tcPr anchor="ctr"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92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 dirty="0"/>
                        <a:t>基本研修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令和7年1月20日（月）</a:t>
                      </a:r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24">
                <a:tc gridSpan="4">
                  <a:txBody>
                    <a:bodyPr/>
                    <a:lstStyle/>
                    <a:p>
                      <a:pPr algn="l"/>
                      <a:r>
                        <a:rPr lang="ja-JP" altLang="en-US" sz="1200" b="1" dirty="0"/>
                        <a:t>　　　　　　　　　　　</a:t>
                      </a:r>
                      <a:r>
                        <a:rPr lang="ja-JP" altLang="en-US" sz="1100" b="1" dirty="0"/>
                        <a:t>受講を希望する研修（コース）いずれかに○をつけてください。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791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900" dirty="0"/>
                        <a:t>専門研修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/>
                        <a:t>地域保育コース（保育士証をすでに取得されている方は受講不可）</a:t>
                      </a:r>
                      <a:endParaRPr kumimoji="1" lang="en-US" altLang="ja-JP" sz="1000" b="1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令和7年1月21日（火）・22日（水）・23日（木）及び1</a:t>
                      </a:r>
                      <a:r>
                        <a:rPr kumimoji="1" lang="en-US" altLang="ja-JP" sz="8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/24</a:t>
                      </a:r>
                      <a:r>
                        <a:rPr kumimoji="1" lang="ja-JP" altLang="en-US" sz="8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～2</a:t>
                      </a:r>
                      <a:r>
                        <a:rPr kumimoji="1" lang="en-US" altLang="ja-JP" sz="8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/14</a:t>
                      </a:r>
                      <a:r>
                        <a:rPr kumimoji="1" lang="ja-JP" altLang="en-US" sz="8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のうち、２日間の見学実習</a:t>
                      </a:r>
                      <a:endParaRPr kumimoji="1" lang="en-US" altLang="ja-JP" sz="8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743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ja-JP" altLang="en-US" sz="1000" b="1" dirty="0"/>
                        <a:t>放課後児童コース</a:t>
                      </a:r>
                      <a:endParaRPr lang="en-US" altLang="ja-JP" sz="1000" b="1" dirty="0"/>
                    </a:p>
                    <a:p>
                      <a:r>
                        <a:rPr lang="ja-JP" altLang="en-US" sz="900" dirty="0"/>
                        <a:t>　</a:t>
                      </a:r>
                      <a:r>
                        <a:rPr lang="ja-JP" altLang="en-US" sz="8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令和7年1月27日（月）・1月</a:t>
                      </a:r>
                      <a:r>
                        <a:rPr lang="en-US" altLang="ja-JP" sz="8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28</a:t>
                      </a:r>
                      <a:r>
                        <a:rPr lang="ja-JP" altLang="en-US" sz="8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日 （火）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51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同意欄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900" b="1" u="sng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900" b="1" u="sng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＜地域保育コース＞受講申込者のみ記入してください。</a:t>
                      </a:r>
                      <a:endParaRPr kumimoji="1" lang="en-US" altLang="ja-JP" sz="900" u="sng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子育て支援員研修における普通救命講習の受講に際し、旭川市消防本部へ氏名及び生年月日の提供に</a:t>
                      </a:r>
                      <a:endParaRPr kumimoji="1" lang="en-US" altLang="ja-JP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ついて同意します。　</a:t>
                      </a:r>
                      <a:r>
                        <a:rPr kumimoji="1" lang="ja-JP" altLang="en-US" sz="900" dirty="0"/>
                        <a:t>　</a:t>
                      </a:r>
                      <a:endParaRPr kumimoji="1" lang="en-US" altLang="ja-JP" sz="900" dirty="0"/>
                    </a:p>
                    <a:p>
                      <a:r>
                        <a:rPr kumimoji="1" lang="ja-JP" altLang="en-US" sz="900" dirty="0"/>
                        <a:t>　　　　　　　　　　　　　　　　　　　　　　　　　　　　　　　　　　　氏名　　　　　　　　　　　　　　　　　　　　　　　　　</a:t>
                      </a:r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03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備　　　考</a:t>
                      </a:r>
                      <a:endParaRPr kumimoji="1" lang="en-US" altLang="ja-JP" sz="900" dirty="0"/>
                    </a:p>
                    <a:p>
                      <a:pPr algn="ctr"/>
                      <a:r>
                        <a:rPr kumimoji="1" lang="ja-JP" altLang="en-US" sz="700" dirty="0"/>
                        <a:t>保有資格など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900" b="1" u="sng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900" b="1" u="sng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＜基本研修免除希望者（注意事項</a:t>
                      </a:r>
                      <a:r>
                        <a:rPr kumimoji="1" lang="en-US" altLang="ja-JP" sz="900" b="1" u="sng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(6)</a:t>
                      </a:r>
                      <a:r>
                        <a:rPr kumimoji="1" lang="ja-JP" altLang="en-US" sz="900" b="1" u="sng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参照）のみ記入してください。</a:t>
                      </a:r>
                      <a:endParaRPr kumimoji="1" lang="en-US" altLang="ja-JP" sz="900" b="1" u="sng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en-US" altLang="ja-JP" sz="900" b="1" u="sng" dirty="0"/>
                    </a:p>
                    <a:p>
                      <a:endParaRPr kumimoji="1" lang="ja-JP" altLang="en-US" sz="900" b="1" u="sng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116" name="屈折矢印 9"/>
          <p:cNvSpPr/>
          <p:nvPr/>
        </p:nvSpPr>
        <p:spPr>
          <a:xfrm>
            <a:off x="5314670" y="4520952"/>
            <a:ext cx="1038345" cy="216024"/>
          </a:xfrm>
          <a:prstGeom prst="bentUpArrow">
            <a:avLst>
              <a:gd name="adj1" fmla="val 29642"/>
              <a:gd name="adj2" fmla="val 39792"/>
              <a:gd name="adj3" fmla="val 50000"/>
            </a:avLst>
          </a:prstGeom>
          <a:solidFill>
            <a:srgbClr val="0066FF"/>
          </a:solidFill>
          <a:ln w="15875">
            <a:noFill/>
          </a:ln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7" name="テキスト ボックス 11"/>
          <p:cNvSpPr txBox="1"/>
          <p:nvPr/>
        </p:nvSpPr>
        <p:spPr>
          <a:xfrm>
            <a:off x="2472337" y="8507353"/>
            <a:ext cx="3903896" cy="600164"/>
          </a:xfrm>
          <a:prstGeom prst="rect">
            <a:avLst/>
          </a:prstGeom>
          <a:solidFill>
            <a:schemeClr val="bg1"/>
          </a:solidFill>
          <a:ln w="22225" cmpd="dbl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100" strike="sngStrike" dirty="0">
                <a:latin typeface="+mn-ea"/>
              </a:rPr>
              <a:t>　</a:t>
            </a:r>
            <a:r>
              <a:rPr lang="ja-JP" altLang="en-US" sz="1100" strike="sngStrike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旭川市子育て支援部こども育成課こども育成係</a:t>
            </a:r>
            <a:endParaRPr lang="en-US" altLang="ja-JP" sz="1100" strike="sngStrike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/>
            <a:r>
              <a:rPr lang="ja-JP" altLang="en-US" sz="1100" strike="sngStrike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〒</a:t>
            </a:r>
            <a:r>
              <a:rPr lang="en-US" altLang="ja-JP" sz="1100" strike="sngStrike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070-8525</a:t>
            </a:r>
            <a:r>
              <a:rPr lang="ja-JP" altLang="en-US" sz="1100" strike="sngStrike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旭川市</a:t>
            </a:r>
            <a:r>
              <a:rPr lang="en-US" altLang="ja-JP" sz="1100" strike="sngStrike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r>
              <a:rPr lang="ja-JP" altLang="en-US" sz="1100" strike="sngStrike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条通</a:t>
            </a:r>
            <a:r>
              <a:rPr lang="en-US" altLang="ja-JP" sz="1100" strike="sngStrike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100" strike="sngStrike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丁目　</a:t>
            </a:r>
            <a:r>
              <a:rPr lang="ja-JP" altLang="ja-JP" sz="1100" strike="sngStrike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総合庁舎３階</a:t>
            </a:r>
          </a:p>
          <a:p>
            <a:r>
              <a:rPr lang="ja-JP" altLang="en-US" sz="1100" strike="sngStrike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100" strike="sngStrike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TEL</a:t>
            </a:r>
            <a:r>
              <a:rPr lang="ja-JP" altLang="en-US" sz="1100" strike="sngStrike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100" strike="sngStrike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(0166)25-9844</a:t>
            </a:r>
            <a:r>
              <a:rPr lang="ja-JP" altLang="en-US" sz="1100" strike="sngStrike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（直通）（平日</a:t>
            </a:r>
            <a:r>
              <a:rPr lang="en-US" altLang="ja-JP" sz="1100" strike="sngStrike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</a:t>
            </a:r>
            <a:r>
              <a:rPr lang="ja-JP" altLang="en-US" sz="1100" strike="sngStrike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100" strike="sngStrike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100" strike="sngStrike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100" strike="sngStrike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17</a:t>
            </a:r>
            <a:r>
              <a:rPr lang="ja-JP" altLang="en-US" sz="1100" strike="sngStrike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100" strike="sngStrike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r>
              <a:rPr lang="ja-JP" altLang="en-US" sz="1100" strike="sngStrike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　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18" name="テキスト ボックス 12"/>
          <p:cNvSpPr txBox="1"/>
          <p:nvPr/>
        </p:nvSpPr>
        <p:spPr>
          <a:xfrm>
            <a:off x="409984" y="853672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受講申込み</a:t>
            </a:r>
            <a:r>
              <a:rPr kumimoji="1" lang="ja-JP" altLang="en-US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先</a:t>
            </a:r>
          </a:p>
        </p:txBody>
      </p:sp>
      <p:sp>
        <p:nvSpPr>
          <p:cNvPr id="1119" name="テキスト ボックス 16"/>
          <p:cNvSpPr txBox="1"/>
          <p:nvPr/>
        </p:nvSpPr>
        <p:spPr>
          <a:xfrm>
            <a:off x="344025" y="6698300"/>
            <a:ext cx="6255237" cy="1922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/>
              <a:t>＜注意事項＞</a:t>
            </a:r>
            <a:endParaRPr kumimoji="1" lang="en-US" altLang="ja-JP" sz="1100" b="1" dirty="0"/>
          </a:p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（１）受講申込書の提出は、郵送（当日消印有効）又は直接こども育成課へ持参してください。</a:t>
            </a:r>
            <a:endParaRPr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（２）申込が定員を超過した場合は抽選での選考となります。</a:t>
            </a:r>
            <a:endParaRPr kumimoji="1" lang="en-US" altLang="ja-JP" sz="900" dirty="0"/>
          </a:p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（３）受講可否の結果は、12月中旬頃に委託先の㈱ニチイ学館からご自宅宛てに通知文書を発送します。</a:t>
            </a:r>
            <a:endParaRPr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（４）地域保育コース受講決定者の見学実習の日程は、受講決定通知にてお知らせします。</a:t>
            </a:r>
            <a:endParaRPr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（５）開催場所は、旭川市子ども総合相談センター（旭川市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条通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丁目）及び旭川市役所総合庁舎７階（旭川市7条</a:t>
            </a:r>
          </a:p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通9丁目）となります。 駐車場の確保はできませんので、公共交通機関をご利用ください。</a:t>
            </a:r>
            <a:endParaRPr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（６）基本研修は、有資格者（保育士、社会福祉士の有資格者）又は子育て支援員研修の他のコースを修了した方は免</a:t>
            </a:r>
            <a:endParaRPr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除することができます。</a:t>
            </a:r>
            <a:r>
              <a:rPr lang="ja-JP" altLang="en-US" sz="9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基本研修の</a:t>
            </a:r>
            <a:r>
              <a:rPr kumimoji="1" lang="ja-JP" altLang="en-US" sz="9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免除を希望する方は、備考欄に保有資格を記入の上、その資格を証明する書類</a:t>
            </a:r>
            <a:endParaRPr kumimoji="1" lang="en-US" altLang="ja-JP" sz="9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ja-JP" altLang="en-US" sz="9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の写しを提出してください。書類の提出がない場合は免除することはできません。</a:t>
            </a:r>
            <a:endParaRPr kumimoji="1" lang="en-US" altLang="ja-JP" sz="9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（７）専門研修はどちらかのコースを選択してください。両方の申込はできません。</a:t>
            </a:r>
            <a:endParaRPr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（８）本申込書にご記入いただいた個人情報は、主催者からの各種連絡、情報提供以外には使用いたしません。</a:t>
            </a:r>
            <a:endParaRPr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900" dirty="0"/>
          </a:p>
        </p:txBody>
      </p:sp>
      <p:sp>
        <p:nvSpPr>
          <p:cNvPr id="1120" name="テキスト ボックス 1"/>
          <p:cNvSpPr txBox="1"/>
          <p:nvPr/>
        </p:nvSpPr>
        <p:spPr>
          <a:xfrm>
            <a:off x="4689755" y="939614"/>
            <a:ext cx="20162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 dirty="0">
                <a:latin typeface="+mn-ea"/>
              </a:rPr>
              <a:t>令和　　　年　　　月　　　日</a:t>
            </a:r>
          </a:p>
        </p:txBody>
      </p:sp>
      <p:sp>
        <p:nvSpPr>
          <p:cNvPr id="1121" name="テキスト ボックス 1"/>
          <p:cNvSpPr txBox="1"/>
          <p:nvPr/>
        </p:nvSpPr>
        <p:spPr>
          <a:xfrm>
            <a:off x="334500" y="977557"/>
            <a:ext cx="39585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以下の注意事項を確認の上、次のとおり受講を申し込みます。</a:t>
            </a:r>
          </a:p>
        </p:txBody>
      </p:sp>
      <p:sp>
        <p:nvSpPr>
          <p:cNvPr id="1122" name="テキスト ボックス 2"/>
          <p:cNvSpPr txBox="1"/>
          <p:nvPr/>
        </p:nvSpPr>
        <p:spPr>
          <a:xfrm>
            <a:off x="2417650" y="9107517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旭川市民以外の方は、お住まいの自治体に申込可能かどうかをお問い合わせの上、</a:t>
            </a:r>
            <a:endParaRPr lang="en-US" altLang="ja-JP" sz="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お住まいの自治体に受講申込書を提出してください。</a:t>
            </a:r>
            <a:endParaRPr lang="en-US" altLang="ja-JP" sz="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（東川町子ども未来課　</a:t>
            </a:r>
            <a:r>
              <a:rPr lang="en-US" altLang="ja-JP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071</a:t>
            </a: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ｰ</a:t>
            </a:r>
            <a:r>
              <a:rPr lang="en-US" altLang="ja-JP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1404</a:t>
            </a: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東川町西</a:t>
            </a:r>
            <a:r>
              <a:rPr lang="en-US" altLang="ja-JP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号北</a:t>
            </a:r>
            <a:r>
              <a:rPr lang="en-US" altLang="ja-JP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</a:t>
            </a: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番地　東川町幼児センター</a:t>
            </a:r>
            <a:r>
              <a:rPr lang="en-US" altLang="ja-JP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—</a:t>
            </a: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内</a:t>
            </a:r>
            <a:endParaRPr lang="en-US" altLang="ja-JP" sz="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TEL 0166</a:t>
            </a: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₋</a:t>
            </a:r>
            <a:r>
              <a:rPr lang="en-US" altLang="ja-JP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82</a:t>
            </a: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₋</a:t>
            </a:r>
            <a:r>
              <a:rPr lang="en-US" altLang="ja-JP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3400</a:t>
            </a: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FAX 0166</a:t>
            </a: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₋</a:t>
            </a:r>
            <a:r>
              <a:rPr lang="en-US" altLang="ja-JP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82</a:t>
            </a: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₋</a:t>
            </a:r>
            <a:r>
              <a:rPr lang="en-US" altLang="ja-JP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3644</a:t>
            </a: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479813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テキスト ボックス 7"/>
          <p:cNvSpPr txBox="1"/>
          <p:nvPr/>
        </p:nvSpPr>
        <p:spPr>
          <a:xfrm>
            <a:off x="229916" y="416496"/>
            <a:ext cx="6480720" cy="9170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altLang="ja-JP" sz="1050" dirty="0">
              <a:latin typeface="ＭＳ 明朝" pitchFamily="17" charset="-128"/>
              <a:ea typeface="ＭＳ 明朝" pitchFamily="17" charset="-128"/>
            </a:endParaRPr>
          </a:p>
          <a:p>
            <a:pPr algn="r"/>
            <a:endParaRPr lang="en-US" altLang="ja-JP" sz="1050" dirty="0">
              <a:latin typeface="ＭＳ 明朝" pitchFamily="17" charset="-128"/>
              <a:ea typeface="ＭＳ 明朝" pitchFamily="17" charset="-128"/>
            </a:endParaRPr>
          </a:p>
          <a:p>
            <a:pPr algn="r"/>
            <a:r>
              <a:rPr lang="ja-JP" altLang="en-US" sz="1050" b="1" dirty="0">
                <a:latin typeface="ＭＳ 明朝" pitchFamily="17" charset="-128"/>
                <a:ea typeface="ＭＳ 明朝" pitchFamily="17" charset="-128"/>
              </a:rPr>
              <a:t>令和</a:t>
            </a:r>
            <a:r>
              <a:rPr lang="ja-JP" altLang="ja-JP" sz="1050" b="1" dirty="0">
                <a:latin typeface="ＭＳ 明朝" pitchFamily="17" charset="-128"/>
                <a:ea typeface="ＭＳ 明朝" pitchFamily="17" charset="-128"/>
              </a:rPr>
              <a:t>　　　年　　　月　　　日</a:t>
            </a:r>
          </a:p>
          <a:p>
            <a:r>
              <a:rPr lang="en-US" altLang="ja-JP" sz="1050" b="1" dirty="0">
                <a:latin typeface="ＭＳ 明朝" pitchFamily="17" charset="-128"/>
                <a:ea typeface="ＭＳ 明朝" pitchFamily="17" charset="-128"/>
              </a:rPr>
              <a:t> </a:t>
            </a:r>
            <a:endParaRPr lang="ja-JP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pPr algn="ctr"/>
            <a:endParaRPr lang="en-US" altLang="ja-JP" b="1" dirty="0">
              <a:latin typeface="ＭＳ 明朝" pitchFamily="17" charset="-128"/>
              <a:ea typeface="ＭＳ 明朝" pitchFamily="17" charset="-128"/>
            </a:endParaRPr>
          </a:p>
          <a:p>
            <a:pPr algn="ctr"/>
            <a:r>
              <a:rPr lang="ja-JP" altLang="en-US" b="1" dirty="0">
                <a:latin typeface="ＭＳ 明朝" pitchFamily="17" charset="-128"/>
                <a:ea typeface="ＭＳ 明朝" pitchFamily="17" charset="-128"/>
              </a:rPr>
              <a:t>旭川市子育て支援員研修</a:t>
            </a:r>
            <a:r>
              <a:rPr lang="ja-JP" altLang="ja-JP" b="1" dirty="0">
                <a:latin typeface="ＭＳ 明朝" pitchFamily="17" charset="-128"/>
                <a:ea typeface="ＭＳ 明朝" pitchFamily="17" charset="-128"/>
              </a:rPr>
              <a:t>受講者推薦書</a:t>
            </a:r>
          </a:p>
          <a:p>
            <a:r>
              <a:rPr lang="en-US" altLang="ja-JP" sz="1050" b="1" dirty="0">
                <a:latin typeface="ＭＳ 明朝" pitchFamily="17" charset="-128"/>
                <a:ea typeface="ＭＳ 明朝" pitchFamily="17" charset="-128"/>
              </a:rPr>
              <a:t> </a:t>
            </a:r>
            <a:endParaRPr lang="ja-JP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en-US" altLang="ja-JP" sz="1050" b="1" dirty="0">
                <a:latin typeface="ＭＳ 明朝" pitchFamily="17" charset="-128"/>
                <a:ea typeface="ＭＳ 明朝" pitchFamily="17" charset="-128"/>
              </a:rPr>
              <a:t> </a:t>
            </a:r>
          </a:p>
          <a:p>
            <a:endParaRPr lang="en-US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endParaRPr lang="ja-JP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050" b="1" dirty="0">
                <a:latin typeface="ＭＳ 明朝" pitchFamily="17" charset="-128"/>
                <a:ea typeface="ＭＳ 明朝" pitchFamily="17" charset="-128"/>
              </a:rPr>
              <a:t>　　　　　　　　　　　　　　　　　　　推薦者　　</a:t>
            </a:r>
            <a:r>
              <a:rPr lang="ja-JP" altLang="ja-JP" sz="1050" b="1" dirty="0">
                <a:latin typeface="ＭＳ 明朝" pitchFamily="17" charset="-128"/>
                <a:ea typeface="ＭＳ 明朝" pitchFamily="17" charset="-128"/>
              </a:rPr>
              <a:t>所在地</a:t>
            </a:r>
            <a:endParaRPr lang="en-US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endParaRPr lang="ja-JP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050" b="1" dirty="0">
                <a:latin typeface="ＭＳ 明朝" pitchFamily="17" charset="-128"/>
                <a:ea typeface="ＭＳ 明朝" pitchFamily="17" charset="-128"/>
              </a:rPr>
              <a:t>　　　　　　　　　　　　　　　　　　　　　　　　</a:t>
            </a:r>
            <a:r>
              <a:rPr lang="ja-JP" altLang="ja-JP" sz="1050" b="1" dirty="0">
                <a:latin typeface="ＭＳ 明朝" pitchFamily="17" charset="-128"/>
                <a:ea typeface="ＭＳ 明朝" pitchFamily="17" charset="-128"/>
              </a:rPr>
              <a:t>事業所名</a:t>
            </a:r>
          </a:p>
          <a:p>
            <a:r>
              <a:rPr lang="ja-JP" altLang="en-US" sz="1050" b="1" dirty="0">
                <a:latin typeface="ＭＳ 明朝" pitchFamily="17" charset="-128"/>
                <a:ea typeface="ＭＳ 明朝" pitchFamily="17" charset="-128"/>
              </a:rPr>
              <a:t>　　　　　　　　　　　　　　　　　　　　　　　　（</a:t>
            </a:r>
            <a:r>
              <a:rPr lang="ja-JP" altLang="ja-JP" sz="1050" b="1" dirty="0">
                <a:latin typeface="ＭＳ 明朝" pitchFamily="17" charset="-128"/>
                <a:ea typeface="ＭＳ 明朝" pitchFamily="17" charset="-128"/>
              </a:rPr>
              <a:t>保育所・幼稚園・認定こども園等）</a:t>
            </a:r>
            <a:endParaRPr lang="en-US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endParaRPr lang="ja-JP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050" b="1" dirty="0">
                <a:latin typeface="ＭＳ 明朝" pitchFamily="17" charset="-128"/>
                <a:ea typeface="ＭＳ 明朝" pitchFamily="17" charset="-128"/>
              </a:rPr>
              <a:t>　　　　　　　　　　　　　　　　　　　　　　　　</a:t>
            </a:r>
            <a:r>
              <a:rPr lang="ja-JP" altLang="ja-JP" sz="1050" b="1" dirty="0">
                <a:latin typeface="ＭＳ 明朝" pitchFamily="17" charset="-128"/>
                <a:ea typeface="ＭＳ 明朝" pitchFamily="17" charset="-128"/>
              </a:rPr>
              <a:t>代表者職・氏名</a:t>
            </a:r>
            <a:endParaRPr lang="en-US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ja-JP" sz="1050" b="1" dirty="0">
                <a:latin typeface="ＭＳ 明朝" pitchFamily="17" charset="-128"/>
                <a:ea typeface="ＭＳ 明朝" pitchFamily="17" charset="-128"/>
              </a:rPr>
              <a:t>　　　　　　　　　　　　　</a:t>
            </a:r>
          </a:p>
          <a:p>
            <a:r>
              <a:rPr lang="ja-JP" altLang="en-US" sz="1050" b="1" dirty="0">
                <a:latin typeface="ＭＳ 明朝" pitchFamily="17" charset="-128"/>
                <a:ea typeface="ＭＳ 明朝" pitchFamily="17" charset="-128"/>
              </a:rPr>
              <a:t>　　　　　　　　　　　　　　　　　　　　　　　　</a:t>
            </a:r>
            <a:r>
              <a:rPr lang="ja-JP" altLang="ja-JP" sz="1050" b="1" dirty="0">
                <a:latin typeface="ＭＳ 明朝" pitchFamily="17" charset="-128"/>
                <a:ea typeface="ＭＳ 明朝" pitchFamily="17" charset="-128"/>
              </a:rPr>
              <a:t>担当者</a:t>
            </a:r>
            <a:r>
              <a:rPr lang="ja-JP" altLang="en-US" sz="1050" b="1" dirty="0">
                <a:latin typeface="ＭＳ 明朝" pitchFamily="17" charset="-128"/>
                <a:ea typeface="ＭＳ 明朝" pitchFamily="17" charset="-128"/>
              </a:rPr>
              <a:t>職・</a:t>
            </a:r>
            <a:r>
              <a:rPr lang="ja-JP" altLang="ja-JP" sz="1050" b="1" dirty="0">
                <a:latin typeface="ＭＳ 明朝" pitchFamily="17" charset="-128"/>
                <a:ea typeface="ＭＳ 明朝" pitchFamily="17" charset="-128"/>
              </a:rPr>
              <a:t>氏名</a:t>
            </a:r>
            <a:endParaRPr lang="en-US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endParaRPr lang="ja-JP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050" b="1" dirty="0">
                <a:latin typeface="ＭＳ 明朝" pitchFamily="17" charset="-128"/>
                <a:ea typeface="ＭＳ 明朝" pitchFamily="17" charset="-128"/>
              </a:rPr>
              <a:t>　　　　　　　　　　　　　　　　　　　　　　　　担当者</a:t>
            </a:r>
            <a:r>
              <a:rPr lang="ja-JP" altLang="ja-JP" sz="1050" b="1" dirty="0">
                <a:latin typeface="ＭＳ 明朝" pitchFamily="17" charset="-128"/>
                <a:ea typeface="ＭＳ 明朝" pitchFamily="17" charset="-128"/>
              </a:rPr>
              <a:t>連絡先</a:t>
            </a:r>
          </a:p>
          <a:p>
            <a:r>
              <a:rPr lang="en-US" altLang="ja-JP" sz="1050" b="1" dirty="0">
                <a:latin typeface="ＭＳ 明朝" pitchFamily="17" charset="-128"/>
                <a:ea typeface="ＭＳ 明朝" pitchFamily="17" charset="-128"/>
              </a:rPr>
              <a:t> </a:t>
            </a:r>
            <a:r>
              <a:rPr lang="ja-JP" altLang="en-US" sz="1050" b="1" dirty="0">
                <a:latin typeface="ＭＳ 明朝" pitchFamily="17" charset="-128"/>
                <a:ea typeface="ＭＳ 明朝" pitchFamily="17" charset="-128"/>
              </a:rPr>
              <a:t>　　</a:t>
            </a:r>
            <a:endParaRPr lang="en-US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endParaRPr lang="ja-JP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pPr lvl="0"/>
            <a:r>
              <a:rPr lang="ja-JP" altLang="en-US" sz="1050" b="1" dirty="0">
                <a:latin typeface="ＭＳ 明朝" pitchFamily="17" charset="-128"/>
                <a:ea typeface="ＭＳ 明朝" pitchFamily="17" charset="-128"/>
              </a:rPr>
              <a:t>　　</a:t>
            </a:r>
            <a:r>
              <a:rPr lang="en-US" altLang="ja-JP" sz="1050" b="1" dirty="0">
                <a:latin typeface="ＭＳ 明朝" pitchFamily="17" charset="-128"/>
                <a:ea typeface="ＭＳ 明朝" pitchFamily="17" charset="-128"/>
              </a:rPr>
              <a:t> </a:t>
            </a:r>
          </a:p>
          <a:p>
            <a:r>
              <a:rPr lang="ja-JP" altLang="en-US" sz="1050" b="1" dirty="0">
                <a:latin typeface="ＭＳ 明朝" pitchFamily="17" charset="-128"/>
                <a:ea typeface="ＭＳ 明朝" pitchFamily="17" charset="-128"/>
              </a:rPr>
              <a:t>　　　　令和６年度第２期旭川市子育て支援員研修</a:t>
            </a:r>
            <a:r>
              <a:rPr lang="ja-JP" altLang="ja-JP" sz="1050" b="1" dirty="0">
                <a:latin typeface="ＭＳ 明朝" pitchFamily="17" charset="-128"/>
                <a:ea typeface="ＭＳ 明朝" pitchFamily="17" charset="-128"/>
              </a:rPr>
              <a:t>の受講者として</a:t>
            </a:r>
            <a:r>
              <a:rPr lang="ja-JP" altLang="en-US" sz="1050" b="1" dirty="0">
                <a:latin typeface="ＭＳ 明朝" pitchFamily="17" charset="-128"/>
                <a:ea typeface="ＭＳ 明朝" pitchFamily="17" charset="-128"/>
              </a:rPr>
              <a:t>，</a:t>
            </a:r>
            <a:r>
              <a:rPr lang="ja-JP" altLang="ja-JP" sz="1050" b="1" dirty="0">
                <a:latin typeface="ＭＳ 明朝" pitchFamily="17" charset="-128"/>
                <a:ea typeface="ＭＳ 明朝" pitchFamily="17" charset="-128"/>
              </a:rPr>
              <a:t>下記の者を受講させたいので</a:t>
            </a:r>
            <a:endParaRPr lang="en-US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050" b="1" dirty="0">
                <a:latin typeface="ＭＳ 明朝" pitchFamily="17" charset="-128"/>
                <a:ea typeface="ＭＳ 明朝" pitchFamily="17" charset="-128"/>
              </a:rPr>
              <a:t>　　　</a:t>
            </a:r>
            <a:r>
              <a:rPr lang="ja-JP" altLang="ja-JP" sz="1050" b="1" dirty="0">
                <a:latin typeface="ＭＳ 明朝" pitchFamily="17" charset="-128"/>
                <a:ea typeface="ＭＳ 明朝" pitchFamily="17" charset="-128"/>
              </a:rPr>
              <a:t>推薦いたします。</a:t>
            </a:r>
            <a:endParaRPr lang="en-US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endParaRPr lang="ja-JP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en-US" altLang="ja-JP" sz="1050" b="1" dirty="0">
                <a:latin typeface="ＭＳ 明朝" pitchFamily="17" charset="-128"/>
                <a:ea typeface="ＭＳ 明朝" pitchFamily="17" charset="-128"/>
              </a:rPr>
              <a:t> </a:t>
            </a:r>
          </a:p>
          <a:p>
            <a:r>
              <a:rPr lang="ja-JP" altLang="en-US" sz="1050" b="1" dirty="0">
                <a:latin typeface="ＭＳ 明朝" pitchFamily="17" charset="-128"/>
                <a:ea typeface="ＭＳ 明朝" pitchFamily="17" charset="-128"/>
              </a:rPr>
              <a:t>　　</a:t>
            </a:r>
            <a:r>
              <a:rPr lang="ja-JP" altLang="ja-JP" sz="1050" b="1" dirty="0">
                <a:latin typeface="ＭＳ 明朝" pitchFamily="17" charset="-128"/>
                <a:ea typeface="ＭＳ 明朝" pitchFamily="17" charset="-128"/>
              </a:rPr>
              <a:t>１　受講希望者氏名</a:t>
            </a:r>
          </a:p>
          <a:p>
            <a:endParaRPr lang="en-US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050" b="1" dirty="0">
                <a:latin typeface="ＭＳ 明朝" pitchFamily="17" charset="-128"/>
                <a:ea typeface="ＭＳ 明朝" pitchFamily="17" charset="-128"/>
              </a:rPr>
              <a:t>　　２　受講希望者住所　　　　　　</a:t>
            </a:r>
            <a:r>
              <a:rPr lang="ja-JP" altLang="en-US" sz="1050" b="1" strike="sngStrike" dirty="0">
                <a:latin typeface="ＭＳ 明朝" pitchFamily="17" charset="-128"/>
                <a:ea typeface="ＭＳ 明朝" pitchFamily="17" charset="-128"/>
              </a:rPr>
              <a:t>旭川市</a:t>
            </a:r>
            <a:r>
              <a:rPr lang="ja-JP" altLang="en-US" sz="1050" b="1" dirty="0">
                <a:latin typeface="ＭＳ 明朝" pitchFamily="17" charset="-128"/>
                <a:ea typeface="ＭＳ 明朝" pitchFamily="17" charset="-128"/>
              </a:rPr>
              <a:t>　東川町</a:t>
            </a:r>
            <a:endParaRPr lang="en-US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050" dirty="0">
                <a:latin typeface="ＭＳ 明朝" pitchFamily="17" charset="-128"/>
                <a:ea typeface="ＭＳ 明朝" pitchFamily="17" charset="-128"/>
              </a:rPr>
              <a:t>　　　　　　　　　　　　　　　　　　</a:t>
            </a:r>
            <a:r>
              <a:rPr lang="en-US" altLang="ja-JP" sz="800" dirty="0">
                <a:latin typeface="ＭＳ 明朝" pitchFamily="17" charset="-128"/>
                <a:ea typeface="ＭＳ 明朝" pitchFamily="17" charset="-128"/>
              </a:rPr>
              <a:t>※</a:t>
            </a:r>
            <a:r>
              <a:rPr lang="ja-JP" altLang="en-US" sz="800" dirty="0">
                <a:latin typeface="ＭＳ 明朝" pitchFamily="17" charset="-128"/>
                <a:ea typeface="ＭＳ 明朝" pitchFamily="17" charset="-128"/>
              </a:rPr>
              <a:t>旭川市民以外の方は，受講希望者のお住まいの自治体に申込可能かどうかを</a:t>
            </a:r>
            <a:endParaRPr lang="en-US" altLang="ja-JP" sz="800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800" dirty="0">
                <a:latin typeface="ＭＳ 明朝" pitchFamily="17" charset="-128"/>
                <a:ea typeface="ＭＳ 明朝" pitchFamily="17" charset="-128"/>
              </a:rPr>
              <a:t>　　　　　　　　　　　　　　　　　　　　　　　　お問い合わせの上，受講希望者のお住まいの自治体に申込をしてください。</a:t>
            </a:r>
            <a:endParaRPr lang="en-US" altLang="ja-JP" sz="800" dirty="0"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050" b="1" dirty="0">
                <a:latin typeface="ＭＳ 明朝" pitchFamily="17" charset="-128"/>
                <a:ea typeface="ＭＳ 明朝" pitchFamily="17" charset="-128"/>
              </a:rPr>
              <a:t>　　３　受講希望コース　　　</a:t>
            </a:r>
            <a:r>
              <a:rPr lang="ja-JP" altLang="ja-JP" sz="800" dirty="0">
                <a:solidFill>
                  <a:prstClr val="black"/>
                </a:solidFill>
                <a:latin typeface="ＭＳ 明朝" pitchFamily="17" charset="-128"/>
                <a:ea typeface="ＭＳ 明朝" pitchFamily="17" charset="-128"/>
              </a:rPr>
              <a:t>※</a:t>
            </a:r>
            <a:r>
              <a:rPr lang="ja-JP" altLang="en-US" sz="800" dirty="0">
                <a:solidFill>
                  <a:prstClr val="black"/>
                </a:solidFill>
                <a:latin typeface="ＭＳ 明朝" pitchFamily="17" charset="-128"/>
                <a:ea typeface="ＭＳ 明朝" pitchFamily="17" charset="-128"/>
              </a:rPr>
              <a:t>いずれかの</a:t>
            </a:r>
            <a:r>
              <a:rPr lang="ja-JP" altLang="ja-JP" sz="800" dirty="0">
                <a:solidFill>
                  <a:prstClr val="black"/>
                </a:solidFill>
                <a:latin typeface="ＭＳ 明朝" pitchFamily="17" charset="-128"/>
                <a:ea typeface="ＭＳ 明朝" pitchFamily="17" charset="-128"/>
              </a:rPr>
              <a:t>コースに○を付けてください。</a:t>
            </a:r>
          </a:p>
          <a:p>
            <a:endParaRPr lang="en-US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050" b="1" dirty="0">
                <a:latin typeface="ＭＳ 明朝" pitchFamily="17" charset="-128"/>
                <a:ea typeface="ＭＳ 明朝" pitchFamily="17" charset="-128"/>
              </a:rPr>
              <a:t>　　　（</a:t>
            </a:r>
            <a:r>
              <a:rPr lang="ja-JP" altLang="ja-JP" sz="1050" b="1" dirty="0">
                <a:latin typeface="ＭＳ 明朝" pitchFamily="17" charset="-128"/>
                <a:ea typeface="ＭＳ 明朝" pitchFamily="17" charset="-128"/>
              </a:rPr>
              <a:t>１</a:t>
            </a:r>
            <a:r>
              <a:rPr lang="ja-JP" altLang="en-US" sz="1050" b="1" dirty="0">
                <a:latin typeface="ＭＳ 明朝" pitchFamily="17" charset="-128"/>
                <a:ea typeface="ＭＳ 明朝" pitchFamily="17" charset="-128"/>
              </a:rPr>
              <a:t>）</a:t>
            </a:r>
            <a:r>
              <a:rPr lang="ja-JP" altLang="ja-JP" sz="1050" b="1" dirty="0">
                <a:latin typeface="ＭＳ 明朝" pitchFamily="17" charset="-128"/>
                <a:ea typeface="ＭＳ 明朝" pitchFamily="17" charset="-128"/>
              </a:rPr>
              <a:t>　地域保育コース</a:t>
            </a:r>
            <a:endParaRPr lang="en-US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endParaRPr lang="ja-JP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050" b="1" dirty="0">
                <a:latin typeface="ＭＳ 明朝" pitchFamily="17" charset="-128"/>
                <a:ea typeface="ＭＳ 明朝" pitchFamily="17" charset="-128"/>
              </a:rPr>
              <a:t>　　　（２）</a:t>
            </a:r>
            <a:r>
              <a:rPr lang="ja-JP" altLang="ja-JP" sz="1050" b="1" dirty="0">
                <a:latin typeface="ＭＳ 明朝" pitchFamily="17" charset="-128"/>
                <a:ea typeface="ＭＳ 明朝" pitchFamily="17" charset="-128"/>
              </a:rPr>
              <a:t>　放課後児童コース</a:t>
            </a:r>
          </a:p>
          <a:p>
            <a:r>
              <a:rPr lang="en-US" altLang="ja-JP" sz="1050" b="1" dirty="0">
                <a:latin typeface="ＭＳ 明朝" pitchFamily="17" charset="-128"/>
                <a:ea typeface="ＭＳ 明朝" pitchFamily="17" charset="-128"/>
              </a:rPr>
              <a:t> </a:t>
            </a:r>
            <a:endParaRPr lang="ja-JP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050" b="1" dirty="0">
                <a:latin typeface="ＭＳ 明朝" pitchFamily="17" charset="-128"/>
                <a:ea typeface="ＭＳ 明朝" pitchFamily="17" charset="-128"/>
              </a:rPr>
              <a:t>　　４</a:t>
            </a:r>
            <a:r>
              <a:rPr lang="ja-JP" altLang="ja-JP" sz="1050" b="1" dirty="0">
                <a:latin typeface="ＭＳ 明朝" pitchFamily="17" charset="-128"/>
                <a:ea typeface="ＭＳ 明朝" pitchFamily="17" charset="-128"/>
              </a:rPr>
              <a:t>　</a:t>
            </a:r>
            <a:r>
              <a:rPr lang="ja-JP" altLang="en-US" sz="1050" b="1" dirty="0">
                <a:latin typeface="ＭＳ 明朝" pitchFamily="17" charset="-128"/>
                <a:ea typeface="ＭＳ 明朝" pitchFamily="17" charset="-128"/>
              </a:rPr>
              <a:t>従事予定</a:t>
            </a:r>
            <a:r>
              <a:rPr lang="ja-JP" altLang="ja-JP" sz="1050" b="1" dirty="0">
                <a:latin typeface="ＭＳ 明朝" pitchFamily="17" charset="-128"/>
                <a:ea typeface="ＭＳ 明朝" pitchFamily="17" charset="-128"/>
              </a:rPr>
              <a:t>事業所名</a:t>
            </a:r>
          </a:p>
          <a:p>
            <a:r>
              <a:rPr lang="ja-JP" altLang="en-US" sz="1050" b="1" dirty="0">
                <a:latin typeface="ＭＳ 明朝" pitchFamily="17" charset="-128"/>
                <a:ea typeface="ＭＳ 明朝" pitchFamily="17" charset="-128"/>
              </a:rPr>
              <a:t>　　　</a:t>
            </a:r>
            <a:r>
              <a:rPr lang="ja-JP" altLang="ja-JP" sz="1050" b="1" dirty="0">
                <a:latin typeface="ＭＳ 明朝" pitchFamily="17" charset="-128"/>
                <a:ea typeface="ＭＳ 明朝" pitchFamily="17" charset="-128"/>
              </a:rPr>
              <a:t>（保育所・幼稚園・認定こども園等）</a:t>
            </a:r>
          </a:p>
          <a:p>
            <a:r>
              <a:rPr lang="en-US" altLang="ja-JP" sz="1050" b="1" dirty="0">
                <a:latin typeface="ＭＳ 明朝" pitchFamily="17" charset="-128"/>
                <a:ea typeface="ＭＳ 明朝" pitchFamily="17" charset="-128"/>
              </a:rPr>
              <a:t> </a:t>
            </a:r>
            <a:endParaRPr lang="ja-JP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050" b="1" dirty="0">
                <a:latin typeface="ＭＳ 明朝" pitchFamily="17" charset="-128"/>
                <a:ea typeface="ＭＳ 明朝" pitchFamily="17" charset="-128"/>
              </a:rPr>
              <a:t>　　５</a:t>
            </a:r>
            <a:r>
              <a:rPr lang="ja-JP" altLang="ja-JP" sz="1050" b="1" dirty="0">
                <a:latin typeface="ＭＳ 明朝" pitchFamily="17" charset="-128"/>
                <a:ea typeface="ＭＳ 明朝" pitchFamily="17" charset="-128"/>
              </a:rPr>
              <a:t>　</a:t>
            </a:r>
            <a:r>
              <a:rPr lang="ja-JP" altLang="en-US" sz="1050" b="1" dirty="0">
                <a:latin typeface="ＭＳ 明朝" pitchFamily="17" charset="-128"/>
                <a:ea typeface="ＭＳ 明朝" pitchFamily="17" charset="-128"/>
              </a:rPr>
              <a:t>従事予定</a:t>
            </a:r>
            <a:r>
              <a:rPr lang="ja-JP" altLang="ja-JP" sz="1050" b="1" dirty="0">
                <a:latin typeface="ＭＳ 明朝" pitchFamily="17" charset="-128"/>
                <a:ea typeface="ＭＳ 明朝" pitchFamily="17" charset="-128"/>
              </a:rPr>
              <a:t>事業所所在地</a:t>
            </a:r>
          </a:p>
          <a:p>
            <a:r>
              <a:rPr lang="en-US" altLang="ja-JP" sz="1050" b="1" dirty="0">
                <a:latin typeface="ＭＳ 明朝" pitchFamily="17" charset="-128"/>
                <a:ea typeface="ＭＳ 明朝" pitchFamily="17" charset="-128"/>
              </a:rPr>
              <a:t> </a:t>
            </a:r>
            <a:endParaRPr lang="ja-JP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050" b="1" dirty="0">
                <a:latin typeface="ＭＳ 明朝" pitchFamily="17" charset="-128"/>
                <a:ea typeface="ＭＳ 明朝" pitchFamily="17" charset="-128"/>
              </a:rPr>
              <a:t>　　６</a:t>
            </a:r>
            <a:r>
              <a:rPr lang="ja-JP" altLang="ja-JP" sz="1050" b="1" dirty="0">
                <a:latin typeface="ＭＳ 明朝" pitchFamily="17" charset="-128"/>
                <a:ea typeface="ＭＳ 明朝" pitchFamily="17" charset="-128"/>
              </a:rPr>
              <a:t>　推薦理由　　当事業所が事業を実施するに当たり</a:t>
            </a:r>
            <a:r>
              <a:rPr lang="ja-JP" altLang="en-US" sz="1050" b="1" dirty="0">
                <a:latin typeface="ＭＳ 明朝" pitchFamily="17" charset="-128"/>
                <a:ea typeface="ＭＳ 明朝" pitchFamily="17" charset="-128"/>
              </a:rPr>
              <a:t>，</a:t>
            </a:r>
            <a:r>
              <a:rPr lang="ja-JP" altLang="ja-JP" sz="1050" b="1" dirty="0">
                <a:latin typeface="ＭＳ 明朝" pitchFamily="17" charset="-128"/>
                <a:ea typeface="ＭＳ 明朝" pitchFamily="17" charset="-128"/>
              </a:rPr>
              <a:t>上記の者が本研修を受講することが</a:t>
            </a:r>
            <a:endParaRPr lang="en-US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050" b="1" dirty="0">
                <a:latin typeface="ＭＳ 明朝" pitchFamily="17" charset="-128"/>
                <a:ea typeface="ＭＳ 明朝" pitchFamily="17" charset="-128"/>
              </a:rPr>
              <a:t>　　　　　　　　　　</a:t>
            </a:r>
            <a:r>
              <a:rPr lang="ja-JP" altLang="ja-JP" sz="1050" b="1" dirty="0">
                <a:latin typeface="ＭＳ 明朝" pitchFamily="17" charset="-128"/>
                <a:ea typeface="ＭＳ 明朝" pitchFamily="17" charset="-128"/>
              </a:rPr>
              <a:t>職員配置上</a:t>
            </a:r>
            <a:r>
              <a:rPr lang="ja-JP" altLang="en-US" sz="1050" b="1" dirty="0">
                <a:latin typeface="ＭＳ 明朝" pitchFamily="17" charset="-128"/>
                <a:ea typeface="ＭＳ 明朝" pitchFamily="17" charset="-128"/>
              </a:rPr>
              <a:t>，</a:t>
            </a:r>
            <a:r>
              <a:rPr lang="ja-JP" altLang="ja-JP" sz="1050" b="1" dirty="0">
                <a:latin typeface="ＭＳ 明朝" pitchFamily="17" charset="-128"/>
                <a:ea typeface="ＭＳ 明朝" pitchFamily="17" charset="-128"/>
              </a:rPr>
              <a:t>必要不可欠であるため</a:t>
            </a:r>
            <a:endParaRPr lang="en-US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105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050" b="1" dirty="0">
                <a:latin typeface="ＭＳ 明朝" pitchFamily="17" charset="-128"/>
                <a:ea typeface="ＭＳ 明朝" pitchFamily="17" charset="-128"/>
              </a:rPr>
              <a:t>　　</a:t>
            </a:r>
            <a:r>
              <a:rPr lang="ja-JP" altLang="en-US" sz="1050" dirty="0">
                <a:latin typeface="ＭＳ 明朝" pitchFamily="17" charset="-128"/>
                <a:ea typeface="ＭＳ 明朝" pitchFamily="17" charset="-128"/>
              </a:rPr>
              <a:t>＜注＞　本受講者推薦書は，別紙「子育て支援員の任用を予定している市内施設一覧」に掲載</a:t>
            </a:r>
            <a:endParaRPr lang="en-US" altLang="ja-JP" sz="1050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050" dirty="0">
                <a:latin typeface="ＭＳ 明朝" pitchFamily="17" charset="-128"/>
                <a:ea typeface="ＭＳ 明朝" pitchFamily="17" charset="-128"/>
              </a:rPr>
              <a:t>　　　　　　されている施設又は事業者からの推薦の場合のみ有効です。</a:t>
            </a:r>
            <a:endParaRPr lang="en-US" altLang="ja-JP" sz="1050" dirty="0">
              <a:latin typeface="ＭＳ 明朝" pitchFamily="17" charset="-128"/>
              <a:ea typeface="ＭＳ 明朝" pitchFamily="17" charset="-128"/>
            </a:endParaRPr>
          </a:p>
          <a:p>
            <a:endParaRPr lang="ja-JP" altLang="ja-JP" sz="1050" dirty="0">
              <a:latin typeface="ＭＳ 明朝" pitchFamily="17" charset="-128"/>
              <a:ea typeface="ＭＳ 明朝" pitchFamily="17" charset="-128"/>
            </a:endParaRPr>
          </a:p>
        </p:txBody>
      </p:sp>
      <p:cxnSp>
        <p:nvCxnSpPr>
          <p:cNvPr id="1125" name="直線コネクタ 2"/>
          <p:cNvCxnSpPr/>
          <p:nvPr/>
        </p:nvCxnSpPr>
        <p:spPr>
          <a:xfrm>
            <a:off x="3501008" y="2792760"/>
            <a:ext cx="288032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6" name="直線コネクタ 4"/>
          <p:cNvCxnSpPr/>
          <p:nvPr/>
        </p:nvCxnSpPr>
        <p:spPr>
          <a:xfrm>
            <a:off x="3501008" y="3296816"/>
            <a:ext cx="288032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7" name="直線コネクタ 7"/>
          <p:cNvCxnSpPr/>
          <p:nvPr/>
        </p:nvCxnSpPr>
        <p:spPr>
          <a:xfrm>
            <a:off x="3501008" y="3584848"/>
            <a:ext cx="288032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8" name="直線コネクタ 11"/>
          <p:cNvCxnSpPr/>
          <p:nvPr/>
        </p:nvCxnSpPr>
        <p:spPr>
          <a:xfrm>
            <a:off x="3501008" y="3944888"/>
            <a:ext cx="288032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9" name="直線コネクタ 15"/>
          <p:cNvCxnSpPr/>
          <p:nvPr/>
        </p:nvCxnSpPr>
        <p:spPr>
          <a:xfrm>
            <a:off x="3501008" y="2504728"/>
            <a:ext cx="288032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0" name="直線コネクタ 17"/>
          <p:cNvCxnSpPr/>
          <p:nvPr/>
        </p:nvCxnSpPr>
        <p:spPr>
          <a:xfrm>
            <a:off x="2564904" y="5385048"/>
            <a:ext cx="3384376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1" name="直線コネクタ 19"/>
          <p:cNvCxnSpPr/>
          <p:nvPr/>
        </p:nvCxnSpPr>
        <p:spPr>
          <a:xfrm>
            <a:off x="2564904" y="7401272"/>
            <a:ext cx="3384376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2" name="直線コネクタ 23"/>
          <p:cNvCxnSpPr/>
          <p:nvPr/>
        </p:nvCxnSpPr>
        <p:spPr>
          <a:xfrm>
            <a:off x="2564904" y="7905328"/>
            <a:ext cx="3384376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3" name="直線コネクタ 27"/>
          <p:cNvCxnSpPr/>
          <p:nvPr/>
        </p:nvCxnSpPr>
        <p:spPr>
          <a:xfrm>
            <a:off x="2564904" y="5745088"/>
            <a:ext cx="3384376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4608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noFill/>
        <a:ln w="15875"/>
      </a:spPr>
      <a:bodyPr vertOverflow="overflow" horzOverflow="overflow"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2092</TotalTime>
  <Words>967</Words>
  <Application>Microsoft Office PowerPoint</Application>
  <PresentationFormat>A4 210 x 297 mm</PresentationFormat>
  <Paragraphs>116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HGP創英角ﾎﾟｯﾌﾟ体</vt:lpstr>
      <vt:lpstr>ＭＳ ゴシック</vt:lpstr>
      <vt:lpstr>ＭＳ 明朝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HUMIKO</dc:creator>
  <cp:lastModifiedBy>藤川</cp:lastModifiedBy>
  <cp:revision>240</cp:revision>
  <cp:lastPrinted>2021-09-13T05:00:24Z</cp:lastPrinted>
  <dcterms:created xsi:type="dcterms:W3CDTF">2016-07-23T04:04:31Z</dcterms:created>
  <dcterms:modified xsi:type="dcterms:W3CDTF">2024-11-11T08:08:38Z</dcterms:modified>
</cp:coreProperties>
</file>